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9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614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61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70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88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75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2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0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78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6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27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9B0B-96BE-47F9-9478-BB3C460E2CF4}" type="datetimeFigureOut">
              <a:rPr lang="en-AU" smtClean="0"/>
              <a:t>25/08/2023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8093-A40C-46DB-A2FC-5A64EC47489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5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143"/>
          <a:stretch/>
        </p:blipFill>
        <p:spPr>
          <a:xfrm>
            <a:off x="0" y="1"/>
            <a:ext cx="12192000" cy="60141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02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9120" y="282493"/>
            <a:ext cx="10811194" cy="9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Myriad Pro Light" panose="020B0403030403020204" pitchFamily="34" charset="0"/>
              </a:rPr>
              <a:t>Advice from a new(ish) Councillor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9120" y="1044655"/>
            <a:ext cx="3344091" cy="65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Myriad Pro Light" panose="020B0403030403020204" pitchFamily="34" charset="0"/>
              </a:rPr>
              <a:t>Cr Steve Cooper</a:t>
            </a:r>
          </a:p>
        </p:txBody>
      </p:sp>
    </p:spTree>
    <p:extLst>
      <p:ext uri="{BB962C8B-B14F-4D97-AF65-F5344CB8AC3E}">
        <p14:creationId xmlns:p14="http://schemas.microsoft.com/office/powerpoint/2010/main" val="185826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0A20-6B7C-9640-2D47-16EC64C2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9314" cy="1325563"/>
          </a:xfrm>
        </p:spPr>
        <p:txBody>
          <a:bodyPr/>
          <a:lstStyle/>
          <a:p>
            <a:r>
              <a:rPr lang="en-AU">
                <a:solidFill>
                  <a:srgbClr val="007E8D"/>
                </a:solidFill>
                <a:latin typeface="Myriad Pro Light" panose="020B0403030403020204" pitchFamily="34" charset="0"/>
              </a:rPr>
              <a:t>I don’t know about CGG operations?</a:t>
            </a:r>
            <a:endParaRPr lang="en-AU" dirty="0">
              <a:solidFill>
                <a:srgbClr val="007E8D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95CD7-BC69-1451-F936-6259CE28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9314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AU" sz="2400" dirty="0">
              <a:latin typeface="Myriad Pro Light" panose="020B0403030403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CEO is responsible for the operations of CGG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Basic financial knowledge is helpful as the biggest annual task of the Council is establishing the annual budget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WALGA training is available – 5 modules are essential – to be completed within the first 12 months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Fellow Councillors and officers can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3E784-AE76-907C-E03F-2CA583DDC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r="7082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3517D885-3EBA-6A52-2645-6BB24195E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b="9266"/>
          <a:stretch/>
        </p:blipFill>
        <p:spPr>
          <a:xfrm>
            <a:off x="0" y="0"/>
            <a:ext cx="12192000" cy="60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02" y="404662"/>
            <a:ext cx="10745990" cy="927366"/>
          </a:xfrm>
        </p:spPr>
        <p:txBody>
          <a:bodyPr>
            <a:normAutofit/>
          </a:bodyPr>
          <a:lstStyle/>
          <a:p>
            <a:pPr algn="l"/>
            <a:r>
              <a:rPr lang="en-AU" sz="4400" dirty="0">
                <a:solidFill>
                  <a:srgbClr val="007E8D"/>
                </a:solidFill>
                <a:latin typeface="Myriad Pro Light" panose="020B0403030403020204" pitchFamily="34" charset="0"/>
              </a:rPr>
              <a:t>How much reading is there?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02" y="1488807"/>
            <a:ext cx="10811195" cy="4623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200" b="1" dirty="0">
                <a:solidFill>
                  <a:srgbClr val="007E8D"/>
                </a:solidFill>
                <a:latin typeface="Myriad Pro Light" panose="020B0403030403020204" pitchFamily="34" charset="0"/>
              </a:rPr>
              <a:t>Lots!!!!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831" y="2107949"/>
            <a:ext cx="750380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Myriad Pro Light" panose="020B0403030403020204" pitchFamily="34" charset="0"/>
              </a:rPr>
              <a:t>It is important to do the reading so you are prepared.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Myriad Pro Light" panose="020B0403030403020204" pitchFamily="34" charset="0"/>
              </a:rPr>
              <a:t>There are: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Three (3) Agendas a month (Concept Forum, Agenda Forum, Ordinary Meeting of Council)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Briefing Notes from officers on particular topics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There are lots of general emails</a:t>
            </a:r>
          </a:p>
        </p:txBody>
      </p:sp>
      <p:pic>
        <p:nvPicPr>
          <p:cNvPr id="6" name="Picture 5" descr="A person holding a book on his head&#10;&#10;Description automatically generated">
            <a:extLst>
              <a:ext uri="{FF2B5EF4-FFF2-40B4-BE49-F238E27FC236}">
                <a16:creationId xmlns:a16="http://schemas.microsoft.com/office/drawing/2014/main" id="{E3C235CF-5C00-6C99-94FB-F37FE9604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4171-353D-7F98-005D-406AD049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17" y="365125"/>
            <a:ext cx="10588083" cy="1325563"/>
          </a:xfrm>
        </p:spPr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What about e-mails, phone calls,</a:t>
            </a:r>
            <a:b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</a:br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ICT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376C-BD96-34F4-F360-A03308BF5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7" y="1855361"/>
            <a:ext cx="7330774" cy="284301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AU" sz="1800" dirty="0">
              <a:latin typeface="Myriad Pro Light" panose="020B0403030403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The City provides laptop/tablet plus a sim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Agendas are provided electronically only – reduces paper usage, so you need to know your way around computer basics (Outlook, Word, One-Drive)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You will receive council related phone calls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602F0-5AC9-C4EB-7781-40CB49D4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r="11570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0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C067-6CB1-DC5C-A4DB-69C75B90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97187" cy="1325563"/>
          </a:xfrm>
        </p:spPr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How do I learn meeting procedures?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AE8BA-EC4C-16AF-C538-236B9002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7187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AU" sz="1800" dirty="0">
              <a:latin typeface="Myriad Pro Light" panose="020B0403030403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It takes a while to get the swing of it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The Mayor and Councillors are understanding while you learn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Meeting Standing Orders are provided in print and are with you at the Agenda and Ordinary Meetings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WALGA training is available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CEO and Governance officers can also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B7BE7-7BAD-FD72-C671-EA0E9ACC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5923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C315-1CAF-55CF-D104-E90699CC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How long do meetings last?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E90E-C378-CAC8-CAB3-EDFF2D87D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7228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AU" sz="1800" dirty="0">
              <a:latin typeface="Myriad Pro Light" panose="020B0403030403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Depends on the Chair and the Agenda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Usually around one (1) hour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Maximum allowed length is three (3) hours unless Council agrees to extend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Very efficient, organised and structured meetings – a good thing – but means you have to have completed your reading otherwise you can get lost quick</a:t>
            </a:r>
          </a:p>
          <a:p>
            <a:pPr marL="0" indent="0">
              <a:buNone/>
            </a:pPr>
            <a:endParaRPr lang="en-AU" sz="1800" dirty="0">
              <a:latin typeface="Myriad Pro Light" panose="020B04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5CEF3-1AC7-A5F1-9D71-7E79A8360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r="13566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6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DCDD-4E3D-D74D-BC67-3435AE16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83997" cy="1325563"/>
          </a:xfrm>
        </p:spPr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Do I need to be a good public speaker?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09D4-96F1-CA29-EBD0-9565B349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1441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AU" sz="1800" dirty="0">
              <a:latin typeface="Myriad Pro Light" panose="020B0403030403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Helpful, but not essential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The Mayor speaks publicly for the City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Confidence can be gained in our smaller sized meetings, comes with practice, make notes or dot points to speak if you wish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You will need to be able to speak in meetings to make your view known and to try to persuade your fellow councillors to agree with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5B959-A897-5BB6-80E9-A1BE1C14D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r="6308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C9BA-0191-E367-2E60-31D29D14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Is there support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8B65-2E1D-39C3-B3E7-31FB053B4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931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AU" sz="2400" dirty="0">
              <a:latin typeface="Myriad Pro Light" panose="020B0403030403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Yes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You can talk/email your fellow Councillors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You can lodge a Councillor Help Desk (potholes, long grass, dogs, cats etc.)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You can ring the CEO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You can talk to WALGA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2837-0E10-A493-2E4A-CF464A8C2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r="7804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8600-BC1B-891B-BAE2-DCFC291C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What about Committees?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4F80-CAD0-C982-6742-AF002F42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778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There are various committees you can get involved in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Committee membership is determined at the first Council meeting (a voting process)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Please don’t nominate for a committee if you can't regularly attend as it impacts quorums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Might mean being on 2 to 3 committees – that hold meetings largely twice per year, with a meeting time of one (1) hour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AU" sz="2400" dirty="0">
                <a:latin typeface="Myriad Pro Light" panose="020B0403030403020204" pitchFamily="34" charset="0"/>
              </a:rPr>
              <a:t>Not onerous, but do the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0D613-8C49-60EB-1FB0-5B9B0050F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2335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8E489-71E6-206C-AA2F-E0497CF2F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790"/>
            <a:ext cx="748978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Listen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Provide them with options to contact the city directly if they have not yet done so (email, phone, web chat, letter,  ‘snap, send, solve’)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Some issues are easy – grass is long in the park, a hole in the road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Some issues are not easy – barking dogs, planning, neighbours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Listen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You do not need to solve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You are a conduit – pass the info on and then follow up for the resident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Myriad Pro Light" panose="020B0403030403020204" pitchFamily="34" charset="0"/>
              </a:rPr>
              <a:t>You will get approached at inconvenient times – grocery shopping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A3B3C-F4A3-D29F-E194-CFDCB9E34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5871"/>
          <a:stretch/>
        </p:blipFill>
        <p:spPr>
          <a:xfrm>
            <a:off x="8449654" y="0"/>
            <a:ext cx="3310604" cy="60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6B74B-F4CD-089C-6D88-3E730661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999"/>
            <a:ext cx="9561653" cy="1325563"/>
          </a:xfrm>
        </p:spPr>
        <p:txBody>
          <a:bodyPr/>
          <a:lstStyle/>
          <a:p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What do I do if approached in</a:t>
            </a:r>
            <a:b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</a:br>
            <a:r>
              <a:rPr lang="en-AU" dirty="0">
                <a:solidFill>
                  <a:srgbClr val="007E8D"/>
                </a:solidFill>
                <a:latin typeface="Myriad Pro Light" panose="020B0403030403020204" pitchFamily="34" charset="0"/>
              </a:rPr>
              <a:t>public?</a:t>
            </a:r>
          </a:p>
        </p:txBody>
      </p:sp>
    </p:spTree>
    <p:extLst>
      <p:ext uri="{BB962C8B-B14F-4D97-AF65-F5344CB8AC3E}">
        <p14:creationId xmlns:p14="http://schemas.microsoft.com/office/powerpoint/2010/main" val="354388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GG Powerpoint template" id="{A95AAC64-0466-4BD1-BC2B-8888C0CBAD66}" vid="{4692B17C-EA5C-4D30-AD6D-CEA8B98793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Greater Geraldton Powerpoint - 2022</Template>
  <TotalTime>114</TotalTime>
  <Words>590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Pro Light</vt:lpstr>
      <vt:lpstr>Wingdings</vt:lpstr>
      <vt:lpstr>Office Theme</vt:lpstr>
      <vt:lpstr>PowerPoint Presentation</vt:lpstr>
      <vt:lpstr>How much reading is there?</vt:lpstr>
      <vt:lpstr>What about e-mails, phone calls, ICT support?</vt:lpstr>
      <vt:lpstr>How do I learn meeting procedures?</vt:lpstr>
      <vt:lpstr>How long do meetings last?</vt:lpstr>
      <vt:lpstr>Do I need to be a good public speaker?</vt:lpstr>
      <vt:lpstr>Is there support available?</vt:lpstr>
      <vt:lpstr>What about Committees?</vt:lpstr>
      <vt:lpstr>What do I do if approached in public?</vt:lpstr>
      <vt:lpstr>I don’t know about CGG operations?</vt:lpstr>
      <vt:lpstr>PowerPoint Presentation</vt:lpstr>
    </vt:vector>
  </TitlesOfParts>
  <Company>City of Greater Geraldton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Margot Adam</dc:creator>
  <cp:lastModifiedBy>Sheri Moulds</cp:lastModifiedBy>
  <cp:revision>17</cp:revision>
  <dcterms:created xsi:type="dcterms:W3CDTF">2023-08-22T01:07:02Z</dcterms:created>
  <dcterms:modified xsi:type="dcterms:W3CDTF">2023-08-25T01:35:33Z</dcterms:modified>
</cp:coreProperties>
</file>